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8"/>
  </p:notesMasterIdLst>
  <p:sldIdLst>
    <p:sldId id="307" r:id="rId2"/>
    <p:sldId id="311" r:id="rId3"/>
    <p:sldId id="312" r:id="rId4"/>
    <p:sldId id="288" r:id="rId5"/>
    <p:sldId id="294" r:id="rId6"/>
    <p:sldId id="306" r:id="rId7"/>
    <p:sldId id="305" r:id="rId8"/>
    <p:sldId id="295" r:id="rId9"/>
    <p:sldId id="297" r:id="rId10"/>
    <p:sldId id="289" r:id="rId11"/>
    <p:sldId id="296" r:id="rId12"/>
    <p:sldId id="300" r:id="rId13"/>
    <p:sldId id="309" r:id="rId14"/>
    <p:sldId id="292" r:id="rId15"/>
    <p:sldId id="257" r:id="rId16"/>
    <p:sldId id="31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BF80D-61B4-0C46-AE68-6E88EE30D833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9E9D7-C500-804E-A6CF-9AD9B6C3F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33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3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5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6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12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7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12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7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7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0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5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0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4F79A7F-2759-E943-A488-F226E620FE5F}" type="datetimeFigureOut">
              <a:rPr lang="en-US" smtClean="0"/>
              <a:t>6/16/21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ECEA6AF-7EC7-2B43-9185-564F40AE5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8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706D-FD82-3D4E-83CD-1B64BC0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/ Networks are everywhere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0A5A07-AC77-1142-8F0F-7927E239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21" y="2286018"/>
            <a:ext cx="6101479" cy="4590517"/>
          </a:xfrm>
          <a:prstGeom prst="rect">
            <a:avLst/>
          </a:prstGeom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F45024A9-80A7-F34E-8AA4-7860B2486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62" y="2609353"/>
            <a:ext cx="5453252" cy="258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0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oogle Shape;523;p49" descr="602f58e1bd7a085a63b4ea4039455d6b.png">
            <a:extLst>
              <a:ext uri="{FF2B5EF4-FFF2-40B4-BE49-F238E27FC236}">
                <a16:creationId xmlns:a16="http://schemas.microsoft.com/office/drawing/2014/main" id="{FCD0EA46-743D-4D45-B0AE-D6A0A031DADE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3057783" y="3674199"/>
            <a:ext cx="3017520" cy="2374441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9" name="Google Shape;527;p49" descr="H:\work\ras.ppts\imageedit_3.gif">
            <a:extLst>
              <a:ext uri="{FF2B5EF4-FFF2-40B4-BE49-F238E27FC236}">
                <a16:creationId xmlns:a16="http://schemas.microsoft.com/office/drawing/2014/main" id="{17DC3CE2-0791-CD4F-A526-AAC524371D28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9047112" y="1283832"/>
            <a:ext cx="2283287" cy="1483170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4" name="Google Shape;522;p49" descr="6n-graf.svg.png">
            <a:extLst>
              <a:ext uri="{FF2B5EF4-FFF2-40B4-BE49-F238E27FC236}">
                <a16:creationId xmlns:a16="http://schemas.microsoft.com/office/drawing/2014/main" id="{E7ADCA6A-FB74-2B40-AFA2-56131D9EC92A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7997782" y="3683344"/>
            <a:ext cx="3017520" cy="1993556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CB66DF-292F-A34E-A16F-E053F009D842}"/>
              </a:ext>
            </a:extLst>
          </p:cNvPr>
          <p:cNvSpPr/>
          <p:nvPr/>
        </p:nvSpPr>
        <p:spPr>
          <a:xfrm>
            <a:off x="6355055" y="4636347"/>
            <a:ext cx="1787455" cy="4074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665;p57">
            <a:extLst>
              <a:ext uri="{FF2B5EF4-FFF2-40B4-BE49-F238E27FC236}">
                <a16:creationId xmlns:a16="http://schemas.microsoft.com/office/drawing/2014/main" id="{F775F90F-7576-3E45-BCD6-D5418B5E3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845" y="155178"/>
            <a:ext cx="9453911" cy="11749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cap="none" dirty="0">
                <a:sym typeface="Arial"/>
              </a:rPr>
              <a:t>Graph representations:</a:t>
            </a:r>
            <a:br>
              <a:rPr lang="en-US" sz="2800" cap="none" dirty="0">
                <a:sym typeface="Arial"/>
              </a:rPr>
            </a:br>
            <a:r>
              <a:rPr lang="en-US" sz="2800" cap="none" dirty="0">
                <a:sym typeface="Arial"/>
              </a:rPr>
              <a:t>Adjacency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71871-A5A7-FC47-B18C-F3788B4BAEEE}"/>
              </a:ext>
            </a:extLst>
          </p:cNvPr>
          <p:cNvSpPr/>
          <p:nvPr/>
        </p:nvSpPr>
        <p:spPr>
          <a:xfrm>
            <a:off x="837406" y="153689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cs typeface="Arial" panose="020B0604020202020204" pitchFamily="34" charset="0"/>
              </a:rPr>
              <a:t>A matrix with non-zero elements only in the edges that are present  (1, for unweighted networks, !=1 for weighted networks) </a:t>
            </a:r>
            <a:br>
              <a:rPr lang="en-GB" dirty="0">
                <a:cs typeface="Arial" panose="020B0604020202020204" pitchFamily="34" charset="0"/>
              </a:rPr>
            </a:br>
            <a:r>
              <a:rPr lang="en-GB" dirty="0">
                <a:cs typeface="Arial" panose="020B0604020202020204" pitchFamily="34" charset="0"/>
              </a:rPr>
              <a:t>Undirected networks result in symmetric matrices, while directed networks result in asymmetric ones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36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2F691-7E68-4AA5-BBF4-275653B98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DB432D-0416-4E52-BDE8-9416159A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0E8490-F5B7-4F0A-AB54-8C36EC796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CEF36F-DD08-4A0E-997E-E03683921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B7642F-C92E-4201-9030-5D7006C57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84B40C-F09A-4D1C-B0DE-995887873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9">
              <a:extLst>
                <a:ext uri="{FF2B5EF4-FFF2-40B4-BE49-F238E27FC236}">
                  <a16:creationId xmlns:a16="http://schemas.microsoft.com/office/drawing/2014/main" id="{10E8B78D-9950-4316-A9CF-E6E5D2CC8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453D5D3-2C2C-42B0-BEA5-B81CBA62E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B072D99-315F-4D5C-8F95-7855C1245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A5CB66DF-292F-A34E-A16F-E053F009D842}"/>
              </a:ext>
            </a:extLst>
          </p:cNvPr>
          <p:cNvSpPr/>
          <p:nvPr/>
        </p:nvSpPr>
        <p:spPr>
          <a:xfrm>
            <a:off x="2991678" y="4618978"/>
            <a:ext cx="1787455" cy="4074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665;p57">
            <a:extLst>
              <a:ext uri="{FF2B5EF4-FFF2-40B4-BE49-F238E27FC236}">
                <a16:creationId xmlns:a16="http://schemas.microsoft.com/office/drawing/2014/main" id="{F775F90F-7576-3E45-BCD6-D5418B5E3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4845" y="155178"/>
            <a:ext cx="9453911" cy="11749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cap="none" dirty="0">
                <a:sym typeface="Arial"/>
              </a:rPr>
              <a:t>Graph representations:</a:t>
            </a:r>
            <a:br>
              <a:rPr lang="en-US" sz="2800" cap="none" dirty="0">
                <a:sym typeface="Arial"/>
              </a:rPr>
            </a:br>
            <a:r>
              <a:rPr lang="en-US" sz="2800" cap="none" dirty="0">
                <a:sym typeface="Arial"/>
              </a:rPr>
              <a:t>Edge List and Node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971871-A5A7-FC47-B18C-F3788B4BAEEE}"/>
              </a:ext>
            </a:extLst>
          </p:cNvPr>
          <p:cNvSpPr/>
          <p:nvPr/>
        </p:nvSpPr>
        <p:spPr>
          <a:xfrm>
            <a:off x="837405" y="1536897"/>
            <a:ext cx="7581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Node List: List of nodes</a:t>
            </a:r>
          </a:p>
          <a:p>
            <a:r>
              <a:rPr lang="en-GB" dirty="0">
                <a:solidFill>
                  <a:schemeClr val="bg1"/>
                </a:solidFill>
              </a:rPr>
              <a:t>Edge List: Just the list of edges (the nodes that comprise the edge)</a:t>
            </a:r>
          </a:p>
          <a:p>
            <a:r>
              <a:rPr lang="en-GB" dirty="0">
                <a:solidFill>
                  <a:schemeClr val="bg1"/>
                </a:solidFill>
              </a:rPr>
              <a:t>Common way to write graphs to file. </a:t>
            </a:r>
          </a:p>
          <a:p>
            <a:r>
              <a:rPr lang="en-GB" dirty="0">
                <a:solidFill>
                  <a:schemeClr val="bg1"/>
                </a:solidFill>
              </a:rPr>
              <a:t>Weights can be added as a third element in each edge. 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08777-4074-4C48-AA8B-3F68639B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01" y="3587505"/>
            <a:ext cx="1445638" cy="24703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51FE97-47B5-764F-B4A5-1ECDFC97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233" y="3635632"/>
            <a:ext cx="2088098" cy="237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8F42E-E718-DC46-85AA-A941560B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Centrality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405A-49C0-4E48-9D8B-48069C665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Centrality is all about understanding which nodes are more important in a network. </a:t>
            </a:r>
          </a:p>
          <a:p>
            <a:pPr lvl="1"/>
            <a:r>
              <a:rPr lang="en-GB" dirty="0"/>
              <a:t>But what do we mean by importance? </a:t>
            </a:r>
          </a:p>
          <a:p>
            <a:pPr lvl="1"/>
            <a:r>
              <a:rPr lang="en-GB" dirty="0"/>
              <a:t>There are different types of centrality algorithms created to measure different things </a:t>
            </a:r>
          </a:p>
          <a:p>
            <a:pPr lvl="2"/>
            <a:r>
              <a:rPr lang="en-GB" dirty="0"/>
              <a:t>such as the ability to quickly spread information </a:t>
            </a:r>
          </a:p>
          <a:p>
            <a:pPr lvl="2"/>
            <a:r>
              <a:rPr lang="en-GB" dirty="0"/>
              <a:t>or ability to bridge distinct groups. 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8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0E5A-0F99-744D-93F3-198E4D0C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Centrality: </a:t>
            </a:r>
            <a:r>
              <a:rPr lang="en-US" sz="2400" dirty="0"/>
              <a:t>measure importance of node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ED859A6-6892-EF4B-B1AD-CC1D75A3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69" y="2497006"/>
            <a:ext cx="8922951" cy="40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B34C-7BEE-D644-9A8B-9FA55750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E0698-3489-2C49-B534-260B2D41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89" y="2859559"/>
            <a:ext cx="10307422" cy="28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8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5;p45" descr="graph-computing.png">
            <a:extLst>
              <a:ext uri="{FF2B5EF4-FFF2-40B4-BE49-F238E27FC236}">
                <a16:creationId xmlns:a16="http://schemas.microsoft.com/office/drawing/2014/main" id="{9DCC7050-9830-3E41-93D1-3E2C488404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358"/>
          <a:stretch/>
        </p:blipFill>
        <p:spPr>
          <a:xfrm>
            <a:off x="1" y="437322"/>
            <a:ext cx="12192000" cy="6420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35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840C-9216-6F43-AFAC-F3B4E5C2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Graph/Network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488CB-1B11-2641-9B66-5C2E0E98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igraph</a:t>
            </a:r>
            <a:r>
              <a:rPr lang="en-US" dirty="0"/>
              <a:t>”)</a:t>
            </a:r>
          </a:p>
          <a:p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ggraph</a:t>
            </a:r>
            <a:r>
              <a:rPr lang="en-US" dirty="0"/>
              <a:t>”)</a:t>
            </a:r>
          </a:p>
          <a:p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snahelper</a:t>
            </a:r>
            <a:r>
              <a:rPr lang="en-US" dirty="0"/>
              <a:t>”)</a:t>
            </a:r>
          </a:p>
          <a:p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ggforce</a:t>
            </a:r>
            <a:r>
              <a:rPr lang="en-US" dirty="0"/>
              <a:t>”)</a:t>
            </a:r>
          </a:p>
          <a:p>
            <a:r>
              <a:rPr lang="en-GB" dirty="0" err="1"/>
              <a:t>install.packages</a:t>
            </a:r>
            <a:r>
              <a:rPr lang="en-GB" dirty="0"/>
              <a:t>("</a:t>
            </a:r>
            <a:r>
              <a:rPr lang="en-GB" dirty="0" err="1"/>
              <a:t>graphlayouts</a:t>
            </a:r>
            <a:r>
              <a:rPr lang="en-GB" dirty="0"/>
              <a:t>")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moj</a:t>
            </a:r>
            <a:r>
              <a:rPr lang="en-US" dirty="0"/>
              <a:t>-analytical-services/graph-club/tree/</a:t>
            </a:r>
            <a:r>
              <a:rPr lang="en-US" dirty="0" err="1"/>
              <a:t>Tutorial_Branch</a:t>
            </a:r>
            <a:r>
              <a:rPr lang="en-US" dirty="0"/>
              <a:t>/00_StartHere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1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702D5B-7104-B343-A5CC-3F594C21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Where do I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D6B7-FE9E-E444-9373-5F83BDCBC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Need: a gentle introduction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Online tutorial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Interactive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 programming necessary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D9911-45CB-104B-8E61-E66532B63820}"/>
              </a:ext>
            </a:extLst>
          </p:cNvPr>
          <p:cNvSpPr/>
          <p:nvPr/>
        </p:nvSpPr>
        <p:spPr>
          <a:xfrm>
            <a:off x="5440416" y="5473841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https://d3gt.com/</a:t>
            </a:r>
            <a:r>
              <a:rPr lang="en-US" b="1" dirty="0" err="1">
                <a:solidFill>
                  <a:schemeClr val="bg1"/>
                </a:solidFill>
                <a:highlight>
                  <a:srgbClr val="FF0000"/>
                </a:highlight>
              </a:rPr>
              <a:t>index.html</a:t>
            </a:r>
            <a:endParaRPr lang="en-US" b="1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C9CF5-A131-9143-8E17-E07F4D70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229" y="1314436"/>
            <a:ext cx="5725209" cy="406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4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53BC003-D6B7-4BF0-937D-4A015F6D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9027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3268C-2C5A-4507-9244-86102327B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9F7113-C588-46FB-ADDE-55CEC5981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481A55-E6DE-4B8B-9847-0230D12F7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52FD8DB-2F6F-462A-9BF4-1E26C9332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52543D-8290-40DE-990A-27CC1992A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8ECC693B-FBF3-45DD-849C-AC1B1B290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515BC8-A1CA-4EB4-81D8-6A891458F7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D9E2ADE-2C74-4E7D-8701-6AE23ABD4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7EBD6DC-7188-4268-9886-6535F41A6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93CCA32-0C37-4525-8FFC-D62C5EEFB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702D5B-7104-B343-A5CC-3F594C21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Where do I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D6B7-FE9E-E444-9373-5F83BDCBC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Need: a gentle introduction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Chapter 1&amp;2 from Network Science book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014FF2D-4863-43AA-82A7-958E9F743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6152D-BB26-8F4C-8462-96D9EA066F95}"/>
              </a:ext>
            </a:extLst>
          </p:cNvPr>
          <p:cNvSpPr/>
          <p:nvPr/>
        </p:nvSpPr>
        <p:spPr>
          <a:xfrm>
            <a:off x="5935139" y="5508771"/>
            <a:ext cx="393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networksciencebook.com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B9A34-9781-A64A-B547-CCE78B11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540" y="1086646"/>
            <a:ext cx="5826505" cy="30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400EB94E-5986-4A12-9EB9-D21A53B9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F07D5C4-3883-4C39-8013-AC2F712ED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20A3FE4-A244-4989-A306-D8ED4C08E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656144B-C589-407F-936D-09B5AA8DB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D4F0EAD-BAEE-4EB8-9576-9A62966B0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9AA23D1-4D6D-4FA4-9012-7A02B867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2A43045-2CA7-4819-892F-B8174077E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F10E3408-E9E0-466A-8A4D-41E8EF19C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5D5E7E-3BAB-4D01-9675-EF20F2518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5" name="Google Shape;665;p57"/>
          <p:cNvSpPr txBox="1">
            <a:spLocks noGrp="1"/>
          </p:cNvSpPr>
          <p:nvPr>
            <p:ph type="title"/>
          </p:nvPr>
        </p:nvSpPr>
        <p:spPr>
          <a:xfrm>
            <a:off x="734845" y="155178"/>
            <a:ext cx="9453911" cy="117494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cap="none" dirty="0">
                <a:sym typeface="Arial"/>
              </a:rPr>
              <a:t>Intermediate level</a:t>
            </a:r>
          </a:p>
        </p:txBody>
      </p:sp>
      <p:pic>
        <p:nvPicPr>
          <p:cNvPr id="667" name="Google Shape;667;p57" descr="\\TS003\manast$\My Documents\My Pictures\9200000033068060.jpg"/>
          <p:cNvPicPr preferRelativeResize="0"/>
          <p:nvPr/>
        </p:nvPicPr>
        <p:blipFill rotWithShape="1">
          <a:blip r:embed="rId4"/>
          <a:stretch/>
        </p:blipFill>
        <p:spPr>
          <a:xfrm>
            <a:off x="865189" y="2430902"/>
            <a:ext cx="2221992" cy="3366654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8" name="Google Shape;676;p58" descr="H:\work\ras.ppts\Networksca59.jpg">
            <a:extLst>
              <a:ext uri="{FF2B5EF4-FFF2-40B4-BE49-F238E27FC236}">
                <a16:creationId xmlns:a16="http://schemas.microsoft.com/office/drawing/2014/main" id="{F39C9238-D590-6745-B03B-D9521AB11F54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3203711" y="2438691"/>
            <a:ext cx="2258089" cy="3356806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669" name="Google Shape;669;p57" descr="H:\work\ras.ppts\cropped-graphdatabases_cover390x5121.png"/>
          <p:cNvPicPr preferRelativeResize="0"/>
          <p:nvPr/>
        </p:nvPicPr>
        <p:blipFill rotWithShape="1">
          <a:blip r:embed="rId6"/>
          <a:stretch/>
        </p:blipFill>
        <p:spPr>
          <a:xfrm>
            <a:off x="5694860" y="2430902"/>
            <a:ext cx="2258088" cy="3356806"/>
          </a:xfrm>
          <a:prstGeom prst="roundRect">
            <a:avLst>
              <a:gd name="adj" fmla="val 1858"/>
            </a:avLst>
          </a:prstGeom>
          <a:noFill/>
          <a:effectLst/>
        </p:spPr>
      </p:pic>
      <p:pic>
        <p:nvPicPr>
          <p:cNvPr id="668" name="Google Shape;668;p57" descr="H:\work\ras.ppts\9780521387071.jpg"/>
          <p:cNvPicPr preferRelativeResize="0"/>
          <p:nvPr/>
        </p:nvPicPr>
        <p:blipFill rotWithShape="1">
          <a:blip r:embed="rId7"/>
          <a:srcRect l="17008" r="17008" b="7911"/>
          <a:stretch/>
        </p:blipFill>
        <p:spPr>
          <a:xfrm>
            <a:off x="8338748" y="2407915"/>
            <a:ext cx="2221992" cy="3333649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0D485-57B0-164C-B00B-AB2EB525E26A}"/>
              </a:ext>
            </a:extLst>
          </p:cNvPr>
          <p:cNvSpPr txBox="1"/>
          <p:nvPr/>
        </p:nvSpPr>
        <p:spPr>
          <a:xfrm>
            <a:off x="1311965" y="1676400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Need: Where I can find more?</a:t>
            </a:r>
          </a:p>
        </p:txBody>
      </p:sp>
    </p:spTree>
    <p:extLst>
      <p:ext uri="{BB962C8B-B14F-4D97-AF65-F5344CB8AC3E}">
        <p14:creationId xmlns:p14="http://schemas.microsoft.com/office/powerpoint/2010/main" val="27657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96B0-07C0-A140-88E5-D85E7DED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F1D33-0725-6040-8214-B7CB6C978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4" y="2325205"/>
            <a:ext cx="8761412" cy="39066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• Node - Individual Element</a:t>
            </a:r>
          </a:p>
          <a:p>
            <a:pPr marL="0" indent="0">
              <a:buNone/>
            </a:pPr>
            <a:r>
              <a:rPr lang="en-GB" dirty="0"/>
              <a:t>• Edge - Connection between elements</a:t>
            </a:r>
          </a:p>
          <a:p>
            <a:pPr marL="0" indent="0">
              <a:buNone/>
            </a:pPr>
            <a:r>
              <a:rPr lang="en-GB" dirty="0"/>
              <a:t>• Degree - Number of edges connected to a node </a:t>
            </a:r>
          </a:p>
          <a:p>
            <a:pPr marL="0" indent="0">
              <a:buNone/>
            </a:pPr>
            <a:r>
              <a:rPr lang="en-GB" dirty="0"/>
              <a:t>• Weighted Graphs - Edges with a weight associated </a:t>
            </a:r>
          </a:p>
          <a:p>
            <a:pPr lvl="1"/>
            <a:r>
              <a:rPr lang="en-GB" sz="1200" dirty="0"/>
              <a:t>In weighted graphs edges have a weight that could represent :</a:t>
            </a:r>
          </a:p>
          <a:p>
            <a:pPr lvl="2"/>
            <a:r>
              <a:rPr lang="en-GB" sz="1200" dirty="0"/>
              <a:t>cost of traversing  </a:t>
            </a:r>
          </a:p>
          <a:p>
            <a:pPr lvl="2"/>
            <a:r>
              <a:rPr lang="en-GB" sz="1200" dirty="0"/>
              <a:t>a similarity score</a:t>
            </a:r>
          </a:p>
          <a:p>
            <a:pPr lvl="2"/>
            <a:r>
              <a:rPr lang="en-GB" sz="1200" dirty="0"/>
              <a:t>a distance score</a:t>
            </a:r>
          </a:p>
          <a:p>
            <a:pPr lvl="1"/>
            <a:r>
              <a:rPr lang="en-GB" sz="1200" dirty="0"/>
              <a:t>In unweighted graphs edges have no weight and simply show connections </a:t>
            </a:r>
          </a:p>
          <a:p>
            <a:pPr marL="0" indent="0">
              <a:buNone/>
            </a:pPr>
            <a:r>
              <a:rPr lang="en-GB" dirty="0"/>
              <a:t>• Directed Graphs - “One way street” </a:t>
            </a:r>
          </a:p>
          <a:p>
            <a:pPr marL="0" indent="0">
              <a:buNone/>
            </a:pPr>
            <a:r>
              <a:rPr lang="en-GB" dirty="0"/>
              <a:t>• Subgraph : </a:t>
            </a:r>
            <a:r>
              <a:rPr lang="en-GB" sz="1200" dirty="0"/>
              <a:t>A set of vertices and edges that are a subset of the full graph's vertices and edges.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7" name="Google Shape;522;p49" descr="6n-graf.svg.png">
            <a:extLst>
              <a:ext uri="{FF2B5EF4-FFF2-40B4-BE49-F238E27FC236}">
                <a16:creationId xmlns:a16="http://schemas.microsoft.com/office/drawing/2014/main" id="{DF6A38B6-11F4-9F48-865E-61B5D341A7D8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7569721" y="2686878"/>
            <a:ext cx="3898961" cy="2414150"/>
          </a:xfrm>
          <a:prstGeom prst="rect">
            <a:avLst/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586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96B0-07C0-A140-88E5-D85E7DED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II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F1D33-0725-6040-8214-B7CB6C978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4" y="2325205"/>
            <a:ext cx="8761412" cy="390663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• Connected Graph </a:t>
            </a:r>
            <a:r>
              <a:rPr lang="en-GB" sz="1400" dirty="0"/>
              <a:t>- every node can reach the other node in the graph</a:t>
            </a:r>
          </a:p>
          <a:p>
            <a:pPr marL="0" indent="0">
              <a:buNone/>
            </a:pPr>
            <a:r>
              <a:rPr lang="en-GB" dirty="0"/>
              <a:t>• Disconnected Graph</a:t>
            </a:r>
          </a:p>
          <a:p>
            <a:pPr marL="0" indent="0">
              <a:buNone/>
            </a:pPr>
            <a:r>
              <a:rPr lang="en-GB" dirty="0"/>
              <a:t>• Connected component : </a:t>
            </a:r>
            <a:r>
              <a:rPr lang="en-GB" sz="1200" dirty="0"/>
              <a:t>A strongly connected subgraph, meaning that every node can reach the other nodes in the subgraph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7" name="Google Shape;522;p49" descr="6n-graf.svg.png">
            <a:extLst>
              <a:ext uri="{FF2B5EF4-FFF2-40B4-BE49-F238E27FC236}">
                <a16:creationId xmlns:a16="http://schemas.microsoft.com/office/drawing/2014/main" id="{DF6A38B6-11F4-9F48-865E-61B5D341A7D8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11750297" y="3338835"/>
            <a:ext cx="1106015" cy="48983"/>
          </a:xfrm>
          <a:prstGeom prst="rect">
            <a:avLst/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A3CF7-C9B6-1545-820D-6F4A91B0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0" y="4088727"/>
            <a:ext cx="2088098" cy="237413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AE1377-9D80-AE49-B3F7-C6D94816DB62}"/>
              </a:ext>
            </a:extLst>
          </p:cNvPr>
          <p:cNvCxnSpPr/>
          <p:nvPr/>
        </p:nvCxnSpPr>
        <p:spPr>
          <a:xfrm flipV="1">
            <a:off x="8140148" y="2494722"/>
            <a:ext cx="1318078" cy="14908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6DC558-94BC-484F-BDCF-BE4D3A273E87}"/>
              </a:ext>
            </a:extLst>
          </p:cNvPr>
          <p:cNvCxnSpPr>
            <a:cxnSpLocks/>
          </p:cNvCxnSpPr>
          <p:nvPr/>
        </p:nvCxnSpPr>
        <p:spPr>
          <a:xfrm flipH="1">
            <a:off x="2733774" y="3937239"/>
            <a:ext cx="617838" cy="150752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0B350A-797D-3541-AE1A-3523547E4609}"/>
              </a:ext>
            </a:extLst>
          </p:cNvPr>
          <p:cNvCxnSpPr>
            <a:cxnSpLocks/>
          </p:cNvCxnSpPr>
          <p:nvPr/>
        </p:nvCxnSpPr>
        <p:spPr>
          <a:xfrm flipH="1">
            <a:off x="2047461" y="3867665"/>
            <a:ext cx="1054085" cy="3266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420BCA-2F96-984C-B465-74D5082AA035}"/>
              </a:ext>
            </a:extLst>
          </p:cNvPr>
          <p:cNvSpPr/>
          <p:nvPr/>
        </p:nvSpPr>
        <p:spPr>
          <a:xfrm>
            <a:off x="6251083" y="3901720"/>
            <a:ext cx="5041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Shortest path: </a:t>
            </a:r>
          </a:p>
          <a:p>
            <a:r>
              <a:rPr lang="en-GB" sz="1400" dirty="0"/>
              <a:t>    unweighted: The lowest number of edges required to </a:t>
            </a:r>
          </a:p>
          <a:p>
            <a:r>
              <a:rPr lang="en-GB" sz="1400" dirty="0"/>
              <a:t>    traverse between two specific vertices/nodes.</a:t>
            </a:r>
          </a:p>
          <a:p>
            <a:r>
              <a:rPr lang="en-GB" sz="1400" dirty="0"/>
              <a:t>    weighted: shortest path based on traversal cost</a:t>
            </a:r>
          </a:p>
        </p:txBody>
      </p:sp>
      <p:pic>
        <p:nvPicPr>
          <p:cNvPr id="5122" name="Picture 2" descr="Finding The Shortest Path, With A Little Help From Dijkstra | by Vaidehi  Joshi | basecs | Medium">
            <a:extLst>
              <a:ext uri="{FF2B5EF4-FFF2-40B4-BE49-F238E27FC236}">
                <a16:creationId xmlns:a16="http://schemas.microsoft.com/office/drawing/2014/main" id="{E206314D-DDB4-2D41-AD16-4ED0B3CC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56" y="4912597"/>
            <a:ext cx="2954130" cy="19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6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3296-5EA9-8746-8E55-8A1F9BDE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Metrics: why need them?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6E8070-063B-2A44-9E82-84D5E7B5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10" y="2325204"/>
            <a:ext cx="4854660" cy="391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95A8F29-7E06-A045-B9CD-2B21CC86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14" y="2325204"/>
            <a:ext cx="3592526" cy="4075595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When NOT to use graph visualizations:</a:t>
            </a:r>
          </a:p>
          <a:p>
            <a:pPr marL="0" indent="0">
              <a:buNone/>
            </a:pPr>
            <a:r>
              <a:rPr lang="en-GB" sz="1600" i="1" dirty="0"/>
              <a:t>No additional knowledge can be gained from nodes positioned into a graph layout – no interesting pattern can be identified.</a:t>
            </a:r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7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E3A6-3C56-8B48-910A-E8FBB26D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9ABC-2F79-3A4B-8A74-D8296124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most fundamental property of a node is its </a:t>
            </a:r>
            <a:r>
              <a:rPr lang="en-GB" b="1" dirty="0"/>
              <a:t>degree (k)</a:t>
            </a:r>
            <a:r>
              <a:rPr lang="en-GB" dirty="0"/>
              <a:t>, the number of connections of a node </a:t>
            </a:r>
          </a:p>
          <a:p>
            <a:pPr lvl="2"/>
            <a:r>
              <a:rPr lang="en-GB" dirty="0"/>
              <a:t>In the case of directed networks, we distinguish between in-degree, (number of incoming connections) and out-degree (number of outgoing connections).</a:t>
            </a:r>
          </a:p>
          <a:p>
            <a:pPr lvl="2"/>
            <a:endParaRPr lang="en-GB" dirty="0"/>
          </a:p>
          <a:p>
            <a:r>
              <a:rPr lang="en-GB" dirty="0"/>
              <a:t>Another useful property is the </a:t>
            </a:r>
            <a:r>
              <a:rPr lang="en-GB" b="1" dirty="0"/>
              <a:t>Degree distribution P(k)</a:t>
            </a:r>
          </a:p>
          <a:p>
            <a:pPr lvl="1"/>
            <a:r>
              <a:rPr lang="en-GB" dirty="0"/>
              <a:t>The relative frequency of each degree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E703E-E02C-C647-9C60-52A1298E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996" y="4394409"/>
            <a:ext cx="2088098" cy="2374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104707-363F-B445-A5E8-80C20019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43" y="4578828"/>
            <a:ext cx="2370390" cy="21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36F5-1035-4944-8990-3A09234B5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B5360-CB0E-EF4D-A553-6E07B2D201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maximum possible number of pairwise combinations of </a:t>
                </a:r>
                <a:r>
                  <a:rPr lang="en-GB" dirty="0" err="1"/>
                  <a:t>k</a:t>
                </a:r>
                <a:r>
                  <a:rPr lang="en-GB" baseline="-25000" dirty="0" err="1"/>
                  <a:t>i</a:t>
                </a:r>
                <a:r>
                  <a:rPr lang="en-GB" dirty="0"/>
                  <a:t> nodes in an undirected graph is: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 err="1"/>
                  <a:t>MaxPossibleEdges</a:t>
                </a:r>
                <a:r>
                  <a:rPr lang="en-GB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∗ (</m:t>
                        </m:r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− 1)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So the </a:t>
                </a:r>
                <a:r>
                  <a:rPr lang="en-GB" b="1" dirty="0"/>
                  <a:t>density</a:t>
                </a:r>
                <a:r>
                  <a:rPr lang="en-GB" dirty="0"/>
                  <a:t> of a (undirected) graph is :    </a:t>
                </a:r>
              </a:p>
              <a:p>
                <a:pPr marL="0" indent="0">
                  <a:buNone/>
                </a:pPr>
                <a:r>
                  <a:rPr lang="en-GB" dirty="0"/>
                  <a:t>                  </a:t>
                </a:r>
                <a:r>
                  <a:rPr lang="en-GB" dirty="0" err="1"/>
                  <a:t>actualEdges</a:t>
                </a:r>
                <a:r>
                  <a:rPr lang="en-GB" dirty="0"/>
                  <a:t> / </a:t>
                </a:r>
                <a:r>
                  <a:rPr lang="en-GB" dirty="0" err="1"/>
                  <a:t>MaxPossibleEdges</a:t>
                </a:r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B5360-CB0E-EF4D-A553-6E07B2D20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9" t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664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6098</TotalTime>
  <Words>569</Words>
  <Application>Microsoft Macintosh PowerPoint</Application>
  <PresentationFormat>Widescreen</PresentationFormat>
  <Paragraphs>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Wingdings 3</vt:lpstr>
      <vt:lpstr>Ion Boardroom</vt:lpstr>
      <vt:lpstr>Graphs / Networks are everywhere</vt:lpstr>
      <vt:lpstr>Where do I start</vt:lpstr>
      <vt:lpstr>Where do I start</vt:lpstr>
      <vt:lpstr>Intermediate level</vt:lpstr>
      <vt:lpstr>Definitions</vt:lpstr>
      <vt:lpstr>Definitions II</vt:lpstr>
      <vt:lpstr>Graph Metrics: why need them?</vt:lpstr>
      <vt:lpstr>Node Degree</vt:lpstr>
      <vt:lpstr>Density</vt:lpstr>
      <vt:lpstr>Graph representations: Adjacency Matrix</vt:lpstr>
      <vt:lpstr>Graph representations: Edge List and Node list</vt:lpstr>
      <vt:lpstr>Centrality </vt:lpstr>
      <vt:lpstr>Centrality: measure importance of node</vt:lpstr>
      <vt:lpstr>Clustering Coefficient</vt:lpstr>
      <vt:lpstr>PowerPoint Presentation</vt:lpstr>
      <vt:lpstr>Graph/Network Analysis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MANASSIS, Theodoros</dc:creator>
  <cp:lastModifiedBy>MANASSIS, Theodoros</cp:lastModifiedBy>
  <cp:revision>44</cp:revision>
  <dcterms:created xsi:type="dcterms:W3CDTF">2020-12-10T00:55:10Z</dcterms:created>
  <dcterms:modified xsi:type="dcterms:W3CDTF">2021-06-16T16:15:20Z</dcterms:modified>
</cp:coreProperties>
</file>